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</p:sldMasterIdLst>
  <p:notesMasterIdLst>
    <p:notesMasterId r:id="rId37"/>
  </p:notesMasterIdLst>
  <p:sldIdLst>
    <p:sldId id="256" r:id="rId2"/>
    <p:sldId id="257" r:id="rId3"/>
    <p:sldId id="29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  <p:sldId id="290" r:id="rId30"/>
    <p:sldId id="284" r:id="rId31"/>
    <p:sldId id="285" r:id="rId32"/>
    <p:sldId id="286" r:id="rId33"/>
    <p:sldId id="287" r:id="rId34"/>
    <p:sldId id="288" r:id="rId35"/>
    <p:sldId id="292" r:id="rId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984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9677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" name="Google Shape;5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www.vanessaloder.com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www.vanessaloder.com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5976ee04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45976ee04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5976ee04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45976ee04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www.vanessaloder.com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760"/>
              </a:spcBef>
              <a:spcAft>
                <a:spcPts val="0"/>
              </a:spcAft>
              <a:buClr>
                <a:srgbClr val="0C0C0C"/>
              </a:buClr>
              <a:buSzPts val="3800"/>
              <a:buFont typeface="Arial"/>
              <a:buNone/>
              <a:defRPr sz="38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" name="Google Shape;45;p9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" name="Google Shape;12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8234" y="4739725"/>
            <a:ext cx="1658471" cy="22019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/>
          <p:nvPr/>
        </p:nvSpPr>
        <p:spPr>
          <a:xfrm>
            <a:off x="7013415" y="4772948"/>
            <a:ext cx="15588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www.vanessaloder.com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nessaloder.com/30-day" TargetMode="External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ctrTitle"/>
          </p:nvPr>
        </p:nvSpPr>
        <p:spPr>
          <a:xfrm>
            <a:off x="554735" y="87582"/>
            <a:ext cx="8127581" cy="15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en-US" sz="4800" i="0" u="none" strike="noStrike" cap="none" dirty="0" smtClean="0">
                <a:solidFill>
                  <a:schemeClr val="dk1"/>
                </a:solidFill>
              </a:rPr>
              <a:t>Mindful Leadership</a:t>
            </a:r>
            <a:br>
              <a:rPr lang="en-US" sz="4800" i="0" u="none" strike="noStrike" cap="none" dirty="0" smtClean="0">
                <a:solidFill>
                  <a:schemeClr val="dk1"/>
                </a:solidFill>
              </a:rPr>
            </a:br>
            <a:r>
              <a:rPr lang="en-US" sz="3600" i="1" dirty="0" smtClean="0"/>
              <a:t>The Key to Sustainable Success</a:t>
            </a:r>
            <a:endParaRPr sz="3600" i="1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55" name="Google Shape;55;p10"/>
          <p:cNvSpPr txBox="1"/>
          <p:nvPr/>
        </p:nvSpPr>
        <p:spPr>
          <a:xfrm>
            <a:off x="2136588" y="1098176"/>
            <a:ext cx="184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0"/>
          <p:cNvSpPr txBox="1"/>
          <p:nvPr/>
        </p:nvSpPr>
        <p:spPr>
          <a:xfrm>
            <a:off x="1002552" y="-67234"/>
            <a:ext cx="7772400" cy="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endParaRPr sz="38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8346" y="1648965"/>
            <a:ext cx="5240813" cy="28670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769191" y="48767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COMPLAINT TO COMMITMENT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Person 1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Choose a situation at work that is REALLY frustrating you</a:t>
            </a:r>
            <a:endParaRPr sz="2400"/>
          </a:p>
          <a:p>
            <a:pPr marL="342900" marR="0" lvl="0" indent="-3048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Person 1: 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Tell your partner about the situation and really let it all out</a:t>
            </a:r>
            <a:endParaRPr sz="2400"/>
          </a:p>
          <a:p>
            <a:pPr marL="342900" marR="0" lvl="0" indent="-1524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04800" algn="l" rtl="0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Person 2</a:t>
            </a:r>
            <a:r>
              <a:rPr lang="en-US" sz="2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:  Listen mindfully and encourage your partner, but let them do the talking</a:t>
            </a:r>
            <a:endParaRPr sz="2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COMPLAINT TO COMMITMENT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Person 1: 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 yourself, how am I contributing to this? Hmmmmmmm...</a:t>
            </a:r>
            <a:endParaRPr sz="2400"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92100" algn="l" rtl="0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Person 2</a:t>
            </a:r>
            <a:r>
              <a:rPr lang="en-US" sz="2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: Listen mindfully</a:t>
            </a:r>
            <a:endParaRPr sz="2400"/>
          </a:p>
          <a:p>
            <a:pPr marL="342900" marR="0" lvl="0" indent="-1524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COMPLAINT TO COMMITMENT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Person 1: 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 yourself, what is it I really want?</a:t>
            </a:r>
            <a:endParaRPr sz="2400"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92100" algn="l" rtl="0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Person 2</a:t>
            </a:r>
            <a:r>
              <a:rPr lang="en-US" sz="2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: Listen mindfully</a:t>
            </a:r>
            <a:endParaRPr sz="2400"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COMPLAINT TO COMMITMENT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Person 1: 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am I willing to do to get what I want?</a:t>
            </a:r>
            <a:endParaRPr sz="2400"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92100" algn="l" rtl="0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Person 2</a:t>
            </a:r>
            <a:r>
              <a:rPr lang="en-US" sz="2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: Listen mindfully</a:t>
            </a:r>
            <a:endParaRPr sz="2400"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725" y="1063375"/>
            <a:ext cx="8133799" cy="35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COMPLAINT TO COMMITMENT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2"/>
          <p:cNvSpPr txBox="1">
            <a:spLocks noGrp="1"/>
          </p:cNvSpPr>
          <p:nvPr>
            <p:ph type="body" idx="1"/>
          </p:nvPr>
        </p:nvSpPr>
        <p:spPr>
          <a:xfrm>
            <a:off x="504825" y="1332100"/>
            <a:ext cx="81339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Person 1: 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Write down an action step to take responsibility for this in the next week</a:t>
            </a:r>
            <a:endParaRPr sz="2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/>
          <p:nvPr/>
        </p:nvSpPr>
        <p:spPr>
          <a:xfrm>
            <a:off x="457200" y="125169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lang="en-US" sz="6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SWITCH ROLES</a:t>
            </a:r>
            <a:endParaRPr sz="60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3"/>
          <p:cNvSpPr txBox="1"/>
          <p:nvPr/>
        </p:nvSpPr>
        <p:spPr>
          <a:xfrm>
            <a:off x="2362200" y="2571750"/>
            <a:ext cx="44196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/>
              <a:t>(Same partner)</a:t>
            </a:r>
            <a:endParaRPr sz="36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COMPLAINT TO COMMITMENT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Person 2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Choose a situation at work that is REALLY frustrating you</a:t>
            </a:r>
            <a:endParaRPr sz="2400"/>
          </a:p>
          <a:p>
            <a:pPr marL="342900" marR="0" lvl="0" indent="-3048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Person 2: 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Tell your partner about the situation and really let it all out</a:t>
            </a:r>
            <a:endParaRPr sz="2400"/>
          </a:p>
          <a:p>
            <a:pPr marL="342900" marR="0" lvl="0" indent="-1524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524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04800" algn="l" rtl="0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Person 1</a:t>
            </a:r>
            <a:r>
              <a:rPr lang="en-US" sz="2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:  Listen mindfully and encourage your partner, but let them do the talking</a:t>
            </a:r>
            <a:endParaRPr sz="2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COMPLAINT TO COMMITMENT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Person 2: 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 yourself, how am I contributing to this? Hmmmmmmm...</a:t>
            </a:r>
            <a:endParaRPr sz="2400"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92100" algn="l" rtl="0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Person 1</a:t>
            </a:r>
            <a:r>
              <a:rPr lang="en-US" sz="2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: Listen mindfully</a:t>
            </a:r>
            <a:endParaRPr sz="2400"/>
          </a:p>
          <a:p>
            <a:pPr marL="342900" marR="0" lvl="0" indent="-1524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COMPLAINT TO COMMITMENT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Person 2: 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 yourself, what is it I really want?</a:t>
            </a:r>
            <a:endParaRPr sz="2400"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92100" algn="l" rtl="0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Person 1</a:t>
            </a:r>
            <a:r>
              <a:rPr lang="en-US" sz="2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: Listen mindfully</a:t>
            </a:r>
            <a:endParaRPr sz="2400"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COMPLAINT TO COMMITMENT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Person 2: 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am I willing to do to get what I want?</a:t>
            </a:r>
            <a:endParaRPr sz="2400"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92100" algn="l" rtl="0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Person 1</a:t>
            </a:r>
            <a:r>
              <a:rPr lang="en-US" sz="2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: Listen mindfully</a:t>
            </a:r>
            <a:endParaRPr sz="2400"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>
            <a:spLocks noGrp="1"/>
          </p:cNvSpPr>
          <p:nvPr>
            <p:ph type="ctrTitle"/>
          </p:nvPr>
        </p:nvSpPr>
        <p:spPr>
          <a:xfrm>
            <a:off x="552824" y="233552"/>
            <a:ext cx="8129400" cy="15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en-US" sz="3800" dirty="0" smtClean="0"/>
              <a:t>OUR WORLD IS INCREASINGLY COMPLEX</a:t>
            </a:r>
            <a:endParaRPr sz="3800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65" name="Google Shape;65;p11"/>
          <p:cNvSpPr txBox="1"/>
          <p:nvPr/>
        </p:nvSpPr>
        <p:spPr>
          <a:xfrm>
            <a:off x="2136588" y="1098176"/>
            <a:ext cx="184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70" y="1678617"/>
            <a:ext cx="2452239" cy="1634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401" y="2846606"/>
            <a:ext cx="2946530" cy="1459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994" y="1839179"/>
            <a:ext cx="2503814" cy="1642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778" y="1101775"/>
            <a:ext cx="8468275" cy="35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8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COMPLAINT TO COMMITMENT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8"/>
          <p:cNvSpPr txBox="1">
            <a:spLocks noGrp="1"/>
          </p:cNvSpPr>
          <p:nvPr>
            <p:ph type="body" idx="1"/>
          </p:nvPr>
        </p:nvSpPr>
        <p:spPr>
          <a:xfrm>
            <a:off x="433100" y="128447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Person 2: 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Write down an action step to take responsibility for this in the next week</a:t>
            </a:r>
            <a:endParaRPr sz="2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GROUP SHARE</a:t>
            </a:r>
            <a:endParaRPr sz="3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9"/>
          <p:cNvSpPr txBox="1">
            <a:spLocks noGrp="1"/>
          </p:cNvSpPr>
          <p:nvPr>
            <p:ph type="body" idx="1"/>
          </p:nvPr>
        </p:nvSpPr>
        <p:spPr>
          <a:xfrm>
            <a:off x="457200" y="1076887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sym typeface="Arial"/>
              </a:rPr>
              <a:t>What did you notice or experience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sym typeface="Arial"/>
              </a:rPr>
              <a:t>?</a:t>
            </a:r>
          </a:p>
          <a:p>
            <a:pPr marL="5080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000" dirty="0"/>
          </a:p>
          <a:p>
            <a:pPr marL="3429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/>
              <a:t>Anytime you find yourself complaining or resentful, take yourself through this process: </a:t>
            </a:r>
            <a:endParaRPr lang="en-US" sz="2000" dirty="0" smtClean="0"/>
          </a:p>
          <a:p>
            <a:pPr marL="3429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sz="2000" dirty="0"/>
          </a:p>
          <a:p>
            <a:pPr marL="34290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000" i="1" dirty="0" smtClean="0"/>
              <a:t>1. Summarize </a:t>
            </a:r>
            <a:r>
              <a:rPr lang="en-US" sz="2000" i="1" dirty="0"/>
              <a:t>your complaint in one sentence </a:t>
            </a:r>
            <a:endParaRPr sz="2000" i="1" dirty="0"/>
          </a:p>
          <a:p>
            <a:pPr marL="34290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000" i="1" dirty="0" smtClean="0"/>
              <a:t>2. </a:t>
            </a:r>
            <a:r>
              <a:rPr lang="en-US" sz="2000" i="1" dirty="0"/>
              <a:t>“Hmmm, how am I contributing to this?” </a:t>
            </a:r>
            <a:endParaRPr sz="2000" i="1" dirty="0"/>
          </a:p>
          <a:p>
            <a:pPr marL="34290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000" i="1" dirty="0" smtClean="0"/>
              <a:t>3. </a:t>
            </a:r>
            <a:r>
              <a:rPr lang="en-US" sz="2000" i="1" dirty="0"/>
              <a:t>“Hmmm, what is it I REALLY want?” (</a:t>
            </a:r>
            <a:r>
              <a:rPr lang="en-US" sz="2000" i="1" dirty="0" smtClean="0"/>
              <a:t>that’s </a:t>
            </a:r>
            <a:r>
              <a:rPr lang="en-US" sz="2000" i="1" dirty="0"/>
              <a:t>in my control and can be initiated by me) </a:t>
            </a:r>
            <a:endParaRPr sz="2000" i="1" dirty="0"/>
          </a:p>
          <a:p>
            <a:pPr marL="34290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000" i="1" dirty="0" smtClean="0"/>
              <a:t>4. </a:t>
            </a:r>
            <a:r>
              <a:rPr lang="en-US" sz="2000" i="1" dirty="0"/>
              <a:t>“What am I willing to do to get what I want?” </a:t>
            </a:r>
            <a:endParaRPr sz="2000" b="0" i="1" u="none" strike="noStrike" cap="none" dirty="0">
              <a:solidFill>
                <a:schemeClr val="dk1"/>
              </a:solidFill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sym typeface="Arial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/>
          <p:nvPr/>
        </p:nvSpPr>
        <p:spPr>
          <a:xfrm>
            <a:off x="371659" y="1196547"/>
            <a:ext cx="8400600" cy="27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</a:pPr>
            <a:r>
              <a:rPr lang="en-US" sz="6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TAKING 100% RESPONSIBILITY </a:t>
            </a:r>
            <a:endParaRPr sz="60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</a:pPr>
            <a:r>
              <a:rPr lang="en-US" sz="6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TIME</a:t>
            </a:r>
            <a:endParaRPr sz="60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>
            <a:spLocks noGrp="1"/>
          </p:cNvSpPr>
          <p:nvPr>
            <p:ph type="title"/>
          </p:nvPr>
        </p:nvSpPr>
        <p:spPr>
          <a:xfrm>
            <a:off x="0" y="272653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20"/>
              <a:buFont typeface="Arial"/>
              <a:buNone/>
            </a:pPr>
            <a:r>
              <a:rPr lang="en-US"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BELIEFS THAT KEEP US A VICTIM OF TIME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4635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Busy as a status symbol</a:t>
            </a:r>
            <a:endParaRPr sz="2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20"/>
              <a:buFont typeface="Arial"/>
              <a:buNone/>
            </a:pPr>
            <a:r>
              <a:rPr lang="en-US"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BELIEFS THAT KEEP US A VICTIM OF TIME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4635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Busy as a status symbol</a:t>
            </a:r>
            <a:endParaRPr sz="2400"/>
          </a:p>
          <a:p>
            <a:pPr marL="514350" marR="0" lvl="0" indent="-4635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Multi-tasking is effective</a:t>
            </a:r>
            <a:endParaRPr sz="2400"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100% RESPONSIBILITY FOR TIME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Busy as a status symbol</a:t>
            </a:r>
            <a:endParaRPr sz="3000"/>
          </a:p>
          <a:p>
            <a:pPr marL="742950" marR="0" lvl="1" indent="-260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Notice when you’re bragging about being “busy”</a:t>
            </a:r>
            <a:endParaRPr sz="2400"/>
          </a:p>
          <a:p>
            <a:pPr marL="742950" marR="0" lvl="1" indent="-260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Simplify your To Do list</a:t>
            </a:r>
            <a:endParaRPr sz="2400"/>
          </a:p>
          <a:p>
            <a:pPr marL="11430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Taking something off your list entirely counts! </a:t>
            </a:r>
            <a:endParaRPr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100% RESPONSIBILITY FOR TIME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Busy as a status symbol</a:t>
            </a:r>
            <a:endParaRPr sz="3000"/>
          </a:p>
          <a:p>
            <a:pPr marL="742950" marR="0" lvl="1" indent="-260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Simplify your to do list</a:t>
            </a:r>
            <a:endParaRPr sz="2400"/>
          </a:p>
          <a:p>
            <a: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302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Multi-tasking is effective</a:t>
            </a:r>
            <a:endParaRPr sz="3000"/>
          </a:p>
          <a:p>
            <a:pPr marL="742950" marR="0" lvl="1" indent="-260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 Hour</a:t>
            </a:r>
            <a:endParaRPr sz="2400"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 txBox="1">
            <a:spLocks noGrp="1"/>
          </p:cNvSpPr>
          <p:nvPr>
            <p:ph type="body" idx="1"/>
          </p:nvPr>
        </p:nvSpPr>
        <p:spPr>
          <a:xfrm>
            <a:off x="457200" y="1578349"/>
            <a:ext cx="8229600" cy="14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marR="0" lvl="0" indent="-8255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Write down your 1-3 to do</a:t>
            </a:r>
            <a:endParaRPr sz="3600"/>
          </a:p>
          <a:p>
            <a:pPr marL="914400" marR="0" lvl="0" indent="-82550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Schedule your power hour</a:t>
            </a:r>
            <a:endParaRPr sz="36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7"/>
          <p:cNvSpPr txBox="1">
            <a:spLocks noGrp="1"/>
          </p:cNvSpPr>
          <p:nvPr>
            <p:ph type="title"/>
          </p:nvPr>
        </p:nvSpPr>
        <p:spPr>
          <a:xfrm>
            <a:off x="457200" y="2603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600"/>
              <a:t>MINDFUL MOMENTS @ WORK</a:t>
            </a:r>
            <a:r>
              <a:rPr lang="en-US"/>
              <a:t> </a:t>
            </a:r>
            <a:endParaRPr sz="3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7"/>
          <p:cNvSpPr txBox="1">
            <a:spLocks noGrp="1"/>
          </p:cNvSpPr>
          <p:nvPr>
            <p:ph type="body" idx="1"/>
          </p:nvPr>
        </p:nvSpPr>
        <p:spPr>
          <a:xfrm>
            <a:off x="457200" y="1213025"/>
            <a:ext cx="4114800" cy="3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30200" algn="l" rtl="0"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r>
              <a:rPr lang="en-US" sz="1600" b="1" dirty="0"/>
              <a:t>When you pick up your phone</a:t>
            </a:r>
            <a:endParaRPr sz="1600" b="1" dirty="0"/>
          </a:p>
          <a:p>
            <a:pPr marL="45720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600" b="1" dirty="0"/>
              <a:t>or see a text, take a breath </a:t>
            </a:r>
            <a:endParaRPr sz="1600" b="1" dirty="0"/>
          </a:p>
          <a:p>
            <a:pPr marL="45720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600" b="1" dirty="0"/>
          </a:p>
          <a:p>
            <a:pPr marL="457200" marR="0" lvl="0" indent="-330200" algn="l" rtl="0"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r>
              <a:rPr lang="en-US" sz="1600" b="1" dirty="0"/>
              <a:t>Tune into your five senses</a:t>
            </a:r>
            <a:endParaRPr sz="1600" b="1" dirty="0"/>
          </a:p>
          <a:p>
            <a:pPr marL="45720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600" b="1" dirty="0"/>
          </a:p>
          <a:p>
            <a:pPr marL="457200" marR="0" lvl="0" indent="-330200" algn="l" rtl="0"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r>
              <a:rPr lang="en-US" sz="1600" b="1" dirty="0"/>
              <a:t>Start meetings by having everyone stand, stretch and take 3 deep breaths </a:t>
            </a:r>
            <a:endParaRPr sz="1600" b="1" dirty="0"/>
          </a:p>
          <a:p>
            <a:pPr marL="45720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600" b="1" dirty="0"/>
          </a:p>
          <a:p>
            <a:pPr marL="457200" marR="0" lvl="0" indent="-330200" algn="l" rtl="0"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r>
              <a:rPr lang="en-US" sz="1600" b="1" dirty="0"/>
              <a:t>Drink a glass of water and feel it nourish your body </a:t>
            </a:r>
            <a:endParaRPr sz="1600" b="1" i="0" u="none" strike="noStrike" cap="none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7"/>
          <p:cNvSpPr txBox="1">
            <a:spLocks noGrp="1"/>
          </p:cNvSpPr>
          <p:nvPr>
            <p:ph type="title"/>
          </p:nvPr>
        </p:nvSpPr>
        <p:spPr>
          <a:xfrm>
            <a:off x="457200" y="2603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600"/>
              <a:t>MINDFUL MOMENTS @ WORK</a:t>
            </a:r>
            <a:r>
              <a:rPr lang="en-US"/>
              <a:t> </a:t>
            </a:r>
            <a:endParaRPr sz="3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7"/>
          <p:cNvSpPr txBox="1">
            <a:spLocks noGrp="1"/>
          </p:cNvSpPr>
          <p:nvPr>
            <p:ph type="body" idx="1"/>
          </p:nvPr>
        </p:nvSpPr>
        <p:spPr>
          <a:xfrm>
            <a:off x="457200" y="1213025"/>
            <a:ext cx="4114800" cy="3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30200" algn="l" rtl="0"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r>
              <a:rPr lang="en-US" sz="1600" b="1" dirty="0"/>
              <a:t>When you pick up your phone</a:t>
            </a:r>
            <a:endParaRPr sz="1600" b="1" dirty="0"/>
          </a:p>
          <a:p>
            <a:pPr marL="45720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600" b="1" dirty="0"/>
              <a:t>or see a text, take a breath </a:t>
            </a:r>
            <a:endParaRPr sz="1600" b="1" dirty="0"/>
          </a:p>
          <a:p>
            <a:pPr marL="45720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600" b="1" dirty="0"/>
          </a:p>
          <a:p>
            <a:pPr marL="457200" marR="0" lvl="0" indent="-330200" algn="l" rtl="0"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r>
              <a:rPr lang="en-US" sz="1600" b="1" dirty="0"/>
              <a:t>Tune into your five senses</a:t>
            </a:r>
            <a:endParaRPr sz="1600" b="1" dirty="0"/>
          </a:p>
          <a:p>
            <a:pPr marL="45720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600" b="1" dirty="0"/>
          </a:p>
          <a:p>
            <a:pPr marL="457200" marR="0" lvl="0" indent="-330200" algn="l" rtl="0"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r>
              <a:rPr lang="en-US" sz="1600" b="1" dirty="0"/>
              <a:t>Start meetings by having everyone stand, stretch and take 3 deep breaths </a:t>
            </a:r>
            <a:endParaRPr sz="1600" b="1" dirty="0"/>
          </a:p>
          <a:p>
            <a:pPr marL="45720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600" b="1" dirty="0"/>
          </a:p>
          <a:p>
            <a:pPr marL="457200" marR="0" lvl="0" indent="-330200" algn="l" rtl="0"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r>
              <a:rPr lang="en-US" sz="1600" b="1" dirty="0"/>
              <a:t>Drink a glass of water and feel it nourish your body </a:t>
            </a:r>
            <a:endParaRPr sz="1600" b="1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5" name="Google Shape;225;p37"/>
          <p:cNvSpPr txBox="1">
            <a:spLocks/>
          </p:cNvSpPr>
          <p:nvPr/>
        </p:nvSpPr>
        <p:spPr>
          <a:xfrm>
            <a:off x="4264349" y="1210204"/>
            <a:ext cx="4114800" cy="3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330200">
              <a:spcBef>
                <a:spcPts val="400"/>
              </a:spcBef>
              <a:buSzPts val="1600"/>
            </a:pPr>
            <a:r>
              <a:rPr lang="en-US" sz="1600" b="1" dirty="0" smtClean="0"/>
              <a:t>Take </a:t>
            </a:r>
            <a:r>
              <a:rPr lang="en-US" sz="1600" b="1" dirty="0"/>
              <a:t>a self-compassion </a:t>
            </a:r>
            <a:r>
              <a:rPr lang="en-US" sz="1600" b="1" dirty="0" smtClean="0"/>
              <a:t>break</a:t>
            </a:r>
          </a:p>
          <a:p>
            <a:pPr indent="-330200">
              <a:spcBef>
                <a:spcPts val="400"/>
              </a:spcBef>
              <a:buSzPts val="1600"/>
            </a:pPr>
            <a:endParaRPr lang="en-US" sz="1600" b="1" dirty="0"/>
          </a:p>
          <a:p>
            <a:pPr indent="-330200">
              <a:spcBef>
                <a:spcPts val="400"/>
              </a:spcBef>
              <a:buSzPts val="1600"/>
            </a:pPr>
            <a:r>
              <a:rPr lang="en-US" sz="1600" b="1" dirty="0" smtClean="0"/>
              <a:t>Send </a:t>
            </a:r>
            <a:r>
              <a:rPr lang="en-US" sz="1600" b="1" dirty="0"/>
              <a:t>loving kindness (may you be well, may you be happy, may you live in peace) to others in meetings or when you receive a text or </a:t>
            </a:r>
            <a:r>
              <a:rPr lang="en-US" sz="1600" b="1" dirty="0" smtClean="0"/>
              <a:t>email</a:t>
            </a:r>
          </a:p>
          <a:p>
            <a:pPr indent="-330200">
              <a:spcBef>
                <a:spcPts val="400"/>
              </a:spcBef>
              <a:buSzPts val="1600"/>
            </a:pPr>
            <a:endParaRPr lang="en-US" sz="1600" b="1" dirty="0"/>
          </a:p>
          <a:p>
            <a:pPr indent="-330200">
              <a:spcBef>
                <a:spcPts val="400"/>
              </a:spcBef>
              <a:buSzPts val="1600"/>
            </a:pPr>
            <a:r>
              <a:rPr lang="en-US" sz="1600" b="1" dirty="0" smtClean="0"/>
              <a:t>Create </a:t>
            </a:r>
            <a:r>
              <a:rPr lang="en-US" sz="1600" b="1" dirty="0"/>
              <a:t>mindfulness calendar reminders </a:t>
            </a:r>
            <a:endParaRPr lang="en-US" sz="1600" b="1" dirty="0" smtClean="0"/>
          </a:p>
          <a:p>
            <a:pPr indent="-330200">
              <a:spcBef>
                <a:spcPts val="400"/>
              </a:spcBef>
              <a:buSzPts val="1600"/>
            </a:pPr>
            <a:endParaRPr lang="en-US" sz="1600" b="1" dirty="0"/>
          </a:p>
          <a:p>
            <a:pPr indent="-330200">
              <a:spcBef>
                <a:spcPts val="400"/>
              </a:spcBef>
              <a:buSzPts val="1600"/>
            </a:pPr>
            <a:r>
              <a:rPr lang="en-US" sz="1600" b="1" dirty="0" smtClean="0"/>
              <a:t>Take </a:t>
            </a:r>
            <a:r>
              <a:rPr lang="en-US" sz="1600" b="1" dirty="0"/>
              <a:t>a mindful walk to the restroom </a:t>
            </a:r>
          </a:p>
        </p:txBody>
      </p:sp>
    </p:spTree>
    <p:extLst>
      <p:ext uri="{BB962C8B-B14F-4D97-AF65-F5344CB8AC3E}">
        <p14:creationId xmlns:p14="http://schemas.microsoft.com/office/powerpoint/2010/main" val="2184053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>
            <a:spLocks noGrp="1"/>
          </p:cNvSpPr>
          <p:nvPr>
            <p:ph type="ctrTitle"/>
          </p:nvPr>
        </p:nvSpPr>
        <p:spPr>
          <a:xfrm>
            <a:off x="552824" y="233552"/>
            <a:ext cx="8129400" cy="15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en-US" sz="3800" dirty="0" smtClean="0"/>
              <a:t>OUR WORLD IS INCREASINGLY COMPLEX</a:t>
            </a:r>
            <a:endParaRPr sz="3800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65" name="Google Shape;65;p11"/>
          <p:cNvSpPr txBox="1"/>
          <p:nvPr/>
        </p:nvSpPr>
        <p:spPr>
          <a:xfrm>
            <a:off x="2136588" y="1098176"/>
            <a:ext cx="184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70" y="1678617"/>
            <a:ext cx="2452239" cy="1634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401" y="2846606"/>
            <a:ext cx="2946530" cy="1459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8431" y="1765133"/>
            <a:ext cx="2712762" cy="1607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0335" y="2131113"/>
            <a:ext cx="2503814" cy="1642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7591" y="273130"/>
            <a:ext cx="9275385" cy="429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03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3950" y="372900"/>
            <a:ext cx="7200900" cy="426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8"/>
          <p:cNvSpPr txBox="1"/>
          <p:nvPr/>
        </p:nvSpPr>
        <p:spPr>
          <a:xfrm>
            <a:off x="314559" y="287180"/>
            <a:ext cx="8400600" cy="37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APPRECIATION:</a:t>
            </a:r>
            <a:endParaRPr sz="30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Key to Thriving at Work</a:t>
            </a:r>
            <a:endParaRPr sz="3000" b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9"/>
          <p:cNvSpPr txBox="1">
            <a:spLocks noGrp="1"/>
          </p:cNvSpPr>
          <p:nvPr>
            <p:ph type="title"/>
          </p:nvPr>
        </p:nvSpPr>
        <p:spPr>
          <a:xfrm>
            <a:off x="0" y="342753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 UP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Take turns appreciating your partner</a:t>
            </a:r>
            <a:endParaRPr sz="3000"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RECOMMENDED SUCCESS RITUAL</a:t>
            </a: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40" descr="Class One_Nighttime ritual_V copy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7700" y="1155325"/>
            <a:ext cx="7867500" cy="33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1" descr="Burnout1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249275"/>
            <a:ext cx="6858001" cy="428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2"/>
          <p:cNvSpPr txBox="1"/>
          <p:nvPr/>
        </p:nvSpPr>
        <p:spPr>
          <a:xfrm>
            <a:off x="3591178" y="480142"/>
            <a:ext cx="5387466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Get Short, Guided Meditations for 30 </a:t>
            </a:r>
            <a:r>
              <a:rPr lang="en-US" sz="36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days (FREE</a:t>
            </a:r>
            <a:r>
              <a:rPr lang="en-US" sz="3600" b="1" dirty="0" smtClean="0">
                <a:solidFill>
                  <a:schemeClr val="dk1"/>
                </a:solidFill>
              </a:rPr>
              <a:t>!)</a:t>
            </a:r>
            <a:endParaRPr sz="3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 sz="36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600" b="1" u="sng" dirty="0">
                <a:solidFill>
                  <a:schemeClr val="hlink"/>
                </a:solidFill>
                <a:hlinkClick r:id="rId3"/>
              </a:rPr>
              <a:t>www.vanessaloder.com/30-day</a:t>
            </a:r>
            <a:endParaRPr sz="26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8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0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Join Vanessa’s 30 Day Meditation Challenge</a:t>
            </a:r>
            <a:endParaRPr sz="3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440" y="185233"/>
            <a:ext cx="2289790" cy="429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92"/>
    </mc:Choice>
    <mc:Fallback xmlns="">
      <p:transition xmlns:p14="http://schemas.microsoft.com/office/powerpoint/2010/main" spd="slow" advTm="3079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8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</a:t>
            </a:r>
            <a:r>
              <a:rPr lang="en-US" sz="3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YOU!!!</a:t>
            </a:r>
            <a:endParaRPr sz="3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Shape 252"/>
          <p:cNvSpPr txBox="1"/>
          <p:nvPr/>
        </p:nvSpPr>
        <p:spPr>
          <a:xfrm>
            <a:off x="753343" y="3823433"/>
            <a:ext cx="7902600" cy="7364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2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63"/>
          <p:cNvSpPr txBox="1">
            <a:spLocks/>
          </p:cNvSpPr>
          <p:nvPr/>
        </p:nvSpPr>
        <p:spPr>
          <a:xfrm>
            <a:off x="571025" y="3516923"/>
            <a:ext cx="8229600" cy="73269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4923">
              <a:lnSpc>
                <a:spcPct val="80000"/>
              </a:lnSpc>
              <a:spcBef>
                <a:spcPts val="527"/>
              </a:spcBef>
              <a:buSzPts val="2400"/>
            </a:pPr>
            <a:endParaRPr lang="en-US" sz="2400" dirty="0" smtClean="0"/>
          </a:p>
          <a:p>
            <a:pPr marL="14923">
              <a:lnSpc>
                <a:spcPct val="80000"/>
              </a:lnSpc>
              <a:spcBef>
                <a:spcPts val="527"/>
              </a:spcBef>
              <a:buSzPts val="2400"/>
            </a:pPr>
            <a:endParaRPr lang="en-US" sz="2400" dirty="0"/>
          </a:p>
          <a:p>
            <a:pPr marL="14923" algn="ctr">
              <a:lnSpc>
                <a:spcPct val="80000"/>
              </a:lnSpc>
              <a:spcBef>
                <a:spcPts val="527"/>
              </a:spcBef>
              <a:buSzPts val="2400"/>
            </a:pPr>
            <a:r>
              <a:rPr lang="en-US" sz="2400" dirty="0" smtClean="0"/>
              <a:t>It’s </a:t>
            </a:r>
            <a:r>
              <a:rPr lang="en-US" sz="2400" dirty="0"/>
              <a:t>been a pleasure. </a:t>
            </a:r>
          </a:p>
          <a:p>
            <a:pPr marL="14923" algn="ctr">
              <a:lnSpc>
                <a:spcPct val="80000"/>
              </a:lnSpc>
              <a:spcBef>
                <a:spcPts val="527"/>
              </a:spcBef>
              <a:buSzPts val="2400"/>
            </a:pPr>
            <a:r>
              <a:rPr lang="en-US" sz="2400" b="1" dirty="0" smtClean="0"/>
              <a:t>You’ve </a:t>
            </a:r>
            <a:r>
              <a:rPr lang="en-US" sz="2400" b="1" dirty="0"/>
              <a:t>GOT this!</a:t>
            </a:r>
            <a:endParaRPr lang="en-US" sz="2400" b="1" dirty="0" smtClean="0"/>
          </a:p>
          <a:p>
            <a:pPr marL="14923">
              <a:lnSpc>
                <a:spcPct val="80000"/>
              </a:lnSpc>
              <a:buClr>
                <a:schemeClr val="dk1"/>
              </a:buClr>
              <a:buSzPts val="2400"/>
            </a:pPr>
            <a:endParaRPr lang="en-US" sz="2400" dirty="0" smtClean="0">
              <a:solidFill>
                <a:schemeClr val="dk1"/>
              </a:solidFill>
            </a:endParaRPr>
          </a:p>
          <a:p>
            <a:pPr marL="514350" indent="-499427">
              <a:lnSpc>
                <a:spcPct val="80000"/>
              </a:lnSpc>
              <a:spcBef>
                <a:spcPts val="527"/>
              </a:spcBef>
              <a:buSzPts val="2400"/>
              <a:buFont typeface="Calibri"/>
              <a:buAutoNum type="arabicPeriod"/>
            </a:pPr>
            <a:endParaRPr lang="en-US" sz="2400" dirty="0" smtClean="0">
              <a:solidFill>
                <a:schemeClr val="dk1"/>
              </a:solidFill>
            </a:endParaRPr>
          </a:p>
          <a:p>
            <a:pPr marL="514350" indent="-347027">
              <a:lnSpc>
                <a:spcPct val="80000"/>
              </a:lnSpc>
              <a:spcBef>
                <a:spcPts val="527"/>
              </a:spcBef>
              <a:buClr>
                <a:schemeClr val="dk1"/>
              </a:buClr>
              <a:buSzPts val="2635"/>
              <a:buFont typeface="Calibri"/>
              <a:buNone/>
            </a:pPr>
            <a:endParaRPr lang="en-US" sz="2635" dirty="0">
              <a:solidFill>
                <a:schemeClr val="dk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972" y="1056019"/>
            <a:ext cx="5284581" cy="301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87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457200" y="28265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NEUROPLASTICITY</a:t>
            </a:r>
            <a:endParaRPr sz="3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1"/>
          </p:nvPr>
        </p:nvSpPr>
        <p:spPr>
          <a:xfrm>
            <a:off x="523875" y="358300"/>
            <a:ext cx="8229600" cy="30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lang="en-US" sz="2400" i="0" u="none" strike="noStrike" cap="none" dirty="0" smtClean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 i="0" u="none" strike="noStrike" cap="none" dirty="0" smtClean="0">
                <a:solidFill>
                  <a:schemeClr val="dk1"/>
                </a:solidFill>
              </a:rPr>
              <a:t>What </a:t>
            </a:r>
            <a:r>
              <a:rPr lang="en-US" sz="2400" i="0" u="none" strike="noStrike" cap="none" dirty="0">
                <a:solidFill>
                  <a:schemeClr val="dk1"/>
                </a:solidFill>
              </a:rPr>
              <a:t>we think, do and pay attention to changes the structure and function of our brains</a:t>
            </a:r>
            <a:endParaRPr sz="2400" dirty="0"/>
          </a:p>
        </p:txBody>
      </p:sp>
      <p:pic>
        <p:nvPicPr>
          <p:cNvPr id="74" name="Google Shape;74;p12" descr="neuroplasticit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5750" y="1085850"/>
            <a:ext cx="3892500" cy="2686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INCREASE IN GRAY MATTER</a:t>
            </a:r>
            <a:endParaRPr sz="3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p13" descr="BrainMeditatio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9492" y="1063382"/>
            <a:ext cx="6125001" cy="335616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3"/>
          <p:cNvSpPr txBox="1"/>
          <p:nvPr/>
        </p:nvSpPr>
        <p:spPr>
          <a:xfrm>
            <a:off x="7051420" y="4452560"/>
            <a:ext cx="17106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2011 Hölzel, et all.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REDUCTION IN THE AMYGDALA</a:t>
            </a:r>
            <a:endParaRPr sz="3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14" descr="amygdal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7876" y="1210318"/>
            <a:ext cx="5048251" cy="33655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4"/>
          <p:cNvSpPr txBox="1"/>
          <p:nvPr/>
        </p:nvSpPr>
        <p:spPr>
          <a:xfrm>
            <a:off x="6364133" y="4575819"/>
            <a:ext cx="17106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2011 Hölzel, et all.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title"/>
          </p:nvPr>
        </p:nvSpPr>
        <p:spPr>
          <a:xfrm>
            <a:off x="457200" y="214312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</a:pPr>
            <a:r>
              <a:rPr lang="en-US"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+ R = O</a:t>
            </a:r>
            <a:endParaRPr sz="1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0654" y="1191178"/>
            <a:ext cx="3122694" cy="205403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657300" y="1255050"/>
            <a:ext cx="7829400" cy="23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“Between stimulus and response there is a space. </a:t>
            </a:r>
            <a:br>
              <a:rPr lang="en-US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that space is our power to choose our response. </a:t>
            </a:r>
            <a:br>
              <a:rPr lang="en-US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our response lies our growth and our freedom.”</a:t>
            </a:r>
            <a:endParaRPr sz="24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" y="314325"/>
            <a:ext cx="8286750" cy="427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457200" y="610737"/>
            <a:ext cx="8229600" cy="19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“Everything can be taken from a man but one thing: the last of the human freedoms – to choose one’s attitude in any given set of circumstances, to choose one’s own way.”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Viktor E. Frankl, Man’s Search For Meaning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BA_1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10736</TotalTime>
  <Words>786</Words>
  <Application>Microsoft Macintosh PowerPoint</Application>
  <PresentationFormat>On-screen Show (16:9)</PresentationFormat>
  <Paragraphs>162</Paragraphs>
  <Slides>35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MBA_1</vt:lpstr>
      <vt:lpstr>Mindful Leadership The Key to Sustainable Success</vt:lpstr>
      <vt:lpstr>OUR WORLD IS INCREASINGLY COMPLEX</vt:lpstr>
      <vt:lpstr>OUR WORLD IS INCREASINGLY COMPLEX</vt:lpstr>
      <vt:lpstr>NEUROPLASTICITY</vt:lpstr>
      <vt:lpstr>INCREASE IN GRAY MATTER</vt:lpstr>
      <vt:lpstr>REDUCTION IN THE AMYGDALA</vt:lpstr>
      <vt:lpstr>E + R = O</vt:lpstr>
      <vt:lpstr>“Between stimulus and response there is a space.         In that space is our power to choose our response.  In our response lies our growth and our freedom.”</vt:lpstr>
      <vt:lpstr>“Everything can be taken from a man but one thing: the last of the human freedoms – to choose one’s attitude in any given set of circumstances, to choose one’s own way.”  - Viktor E. Frankl, Man’s Search For Meaning</vt:lpstr>
      <vt:lpstr>FROM COMPLAINT TO COMMITMENT</vt:lpstr>
      <vt:lpstr>FROM COMPLAINT TO COMMITMENT</vt:lpstr>
      <vt:lpstr>FROM COMPLAINT TO COMMITMENT</vt:lpstr>
      <vt:lpstr>FROM COMPLAINT TO COMMITMENT</vt:lpstr>
      <vt:lpstr>FROM COMPLAINT TO COMMITMENT</vt:lpstr>
      <vt:lpstr>PowerPoint Presentation</vt:lpstr>
      <vt:lpstr>FROM COMPLAINT TO COMMITMENT</vt:lpstr>
      <vt:lpstr>FROM COMPLAINT TO COMMITMENT</vt:lpstr>
      <vt:lpstr>FROM COMPLAINT TO COMMITMENT</vt:lpstr>
      <vt:lpstr>FROM COMPLAINT TO COMMITMENT</vt:lpstr>
      <vt:lpstr>FROM COMPLAINT TO COMMITMENT</vt:lpstr>
      <vt:lpstr>GROUP SHARE</vt:lpstr>
      <vt:lpstr>PowerPoint Presentation</vt:lpstr>
      <vt:lpstr>BELIEFS THAT KEEP US A VICTIM OF TIME</vt:lpstr>
      <vt:lpstr>BELIEFS THAT KEEP US A VICTIM OF TIME</vt:lpstr>
      <vt:lpstr>100% RESPONSIBILITY FOR TIME</vt:lpstr>
      <vt:lpstr>100% RESPONSIBILITY FOR TIME</vt:lpstr>
      <vt:lpstr>PowerPoint Presentation</vt:lpstr>
      <vt:lpstr>MINDFUL MOMENTS @ WORK </vt:lpstr>
      <vt:lpstr>MINDFUL MOMENTS @ WORK </vt:lpstr>
      <vt:lpstr>PowerPoint Presentation</vt:lpstr>
      <vt:lpstr>WRAP UP</vt:lpstr>
      <vt:lpstr>RECOMMENDED SUCCESS RITUAL</vt:lpstr>
      <vt:lpstr>PowerPoint Presentation</vt:lpstr>
      <vt:lpstr>PowerPoint Presentation</vt:lpstr>
      <vt:lpstr>THANK YOU!!!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Lean In Without Burning Out</dc:title>
  <cp:lastModifiedBy>Vanessa Loder</cp:lastModifiedBy>
  <cp:revision>9</cp:revision>
  <dcterms:modified xsi:type="dcterms:W3CDTF">2019-05-16T00:43:24Z</dcterms:modified>
</cp:coreProperties>
</file>